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embeddedFontLst>
    <p:embeddedFont>
      <p:font typeface="Inter" panose="020B0604020202020204" charset="0"/>
      <p:regular r:id="rId14"/>
    </p:embeddedFont>
    <p:embeddedFont>
      <p:font typeface="Inter Bold" panose="020B0604020202020204" charset="0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40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2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b="4575"/>
          <a:stretch/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320427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видов потерь в строительной отрасли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66903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Инструменты бережливого строительства для повышения эффективности и конкурентоспособности</a:t>
            </a:r>
            <a:endParaRPr lang="en-US" sz="14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50CCF6-E353-C152-4269-0FEA9E71B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48" y="1082588"/>
            <a:ext cx="1979947" cy="19799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02882" y="666426"/>
            <a:ext cx="6296860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kern="0" spc="-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Почему важно бороться с потерями?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4902882" y="1959246"/>
            <a:ext cx="3071835" cy="1751707"/>
          </a:xfrm>
          <a:prstGeom prst="roundRect">
            <a:avLst>
              <a:gd name="adj" fmla="val 407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5610774" y="2135657"/>
            <a:ext cx="2291809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Замороженный</a:t>
            </a: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капитал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5079289" y="2758850"/>
            <a:ext cx="2719022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Запасы материалов и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незавершённое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строительство</a:t>
            </a:r>
            <a:r>
              <a:rPr lang="ru-RU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это деньги, которые не работают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127808" y="1959246"/>
            <a:ext cx="3071934" cy="1751707"/>
          </a:xfrm>
          <a:prstGeom prst="roundRect">
            <a:avLst>
              <a:gd name="adj" fmla="val 407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8799094" y="2135657"/>
            <a:ext cx="2328515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Слабая конкурентность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304215" y="2758850"/>
            <a:ext cx="2719121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себестоимость и длительные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сроки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проигрыш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«бережливым» конкурентам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902882" y="3864048"/>
            <a:ext cx="6296860" cy="1227435"/>
          </a:xfrm>
          <a:prstGeom prst="roundRect">
            <a:avLst>
              <a:gd name="adj" fmla="val 582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5628129" y="4040459"/>
            <a:ext cx="5499480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Хаос</a:t>
            </a: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и демотивация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079289" y="4397944"/>
            <a:ext cx="594404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Авралы и простои разрушают команду.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Устранение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потерь</a:t>
            </a:r>
            <a:r>
              <a:rPr lang="ru-RU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путь</a:t>
            </a:r>
            <a:br>
              <a:rPr lang="ru-RU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стабильной работе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799220" y="5263727"/>
            <a:ext cx="5400521" cy="892870"/>
          </a:xfrm>
          <a:prstGeom prst="roundRect">
            <a:avLst>
              <a:gd name="adj" fmla="val 8002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5" name="Text 11"/>
          <p:cNvSpPr/>
          <p:nvPr/>
        </p:nvSpPr>
        <p:spPr>
          <a:xfrm>
            <a:off x="5975684" y="5459287"/>
            <a:ext cx="5054001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Борьба с </a:t>
            </a:r>
            <a:r>
              <a:rPr lang="en-US" sz="1300" kern="0" spc="-27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потерями</a:t>
            </a:r>
            <a:r>
              <a:rPr lang="en-US" sz="13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3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300" kern="0" spc="-27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300" kern="0" spc="-2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возможность реализовывать проекты быстрее, качественнее и дешевле.</a:t>
            </a:r>
            <a:endParaRPr lang="en-US" sz="13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4F11780-1E28-4407-AEFF-16BAC6F82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258" y="872218"/>
            <a:ext cx="3408693" cy="5113564"/>
          </a:xfrm>
          <a:prstGeom prst="roundRect">
            <a:avLst>
              <a:gd name="adj" fmla="val 8101"/>
            </a:avLst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387B10-3C2F-6263-BADC-3567E86C9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2404E07-6969-0B68-B327-3CC9961F54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480" t="33111" r="4032" b="40141"/>
          <a:stretch>
            <a:fillRect/>
          </a:stretch>
        </p:blipFill>
        <p:spPr>
          <a:xfrm>
            <a:off x="5079289" y="5459287"/>
            <a:ext cx="444567" cy="4489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EC6368-7CFC-7EF6-2E4F-82D4E4D718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109" b="55588"/>
          <a:stretch>
            <a:fillRect/>
          </a:stretch>
        </p:blipFill>
        <p:spPr>
          <a:xfrm>
            <a:off x="4956302" y="2146918"/>
            <a:ext cx="496779" cy="4882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4560CE9-2302-B8C1-0507-21A7CF194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4" r="35893" b="57426"/>
          <a:stretch>
            <a:fillRect/>
          </a:stretch>
        </p:blipFill>
        <p:spPr>
          <a:xfrm>
            <a:off x="8172772" y="2154526"/>
            <a:ext cx="445504" cy="47303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3E97646-69FE-8CDD-32F3-2E644B8E8F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015" b="56358"/>
          <a:stretch>
            <a:fillRect/>
          </a:stretch>
        </p:blipFill>
        <p:spPr>
          <a:xfrm>
            <a:off x="5004493" y="3898598"/>
            <a:ext cx="536795" cy="4882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6812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kern="0" spc="-8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Виды работ в строительстве</a:t>
            </a:r>
            <a:endParaRPr lang="en-US" sz="2950" dirty="0"/>
          </a:p>
        </p:txBody>
      </p:sp>
      <p:sp>
        <p:nvSpPr>
          <p:cNvPr id="5" name="Text 1"/>
          <p:cNvSpPr/>
          <p:nvPr/>
        </p:nvSpPr>
        <p:spPr>
          <a:xfrm>
            <a:off x="8218679" y="1920391"/>
            <a:ext cx="314753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Значимая работа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8218679" y="2277579"/>
            <a:ext cx="3147537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Создаёт ценность для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клиента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неё</a:t>
            </a:r>
            <a:br>
              <a:rPr lang="ru-RU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готов платить. Например: качественная укладка материалов, чистовая отделка.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8218679" y="3392103"/>
            <a:ext cx="314753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Незначимая работа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8218679" y="3749291"/>
            <a:ext cx="3147537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Необходима для проекта,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клиент</a:t>
            </a:r>
            <a:br>
              <a:rPr lang="ru-RU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4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оплачивает её отдельно. Например: упаковка и срочная доставка материалов.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8218679" y="4863815"/>
            <a:ext cx="314753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Потери</a:t>
            </a:r>
            <a:endParaRPr lang="en-US" sz="1450" dirty="0"/>
          </a:p>
        </p:txBody>
      </p:sp>
      <p:sp>
        <p:nvSpPr>
          <p:cNvPr id="12" name="Text 6"/>
          <p:cNvSpPr/>
          <p:nvPr/>
        </p:nvSpPr>
        <p:spPr>
          <a:xfrm>
            <a:off x="8218679" y="5221002"/>
            <a:ext cx="3147537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создают ценности и не являются необходимыми. Например: лишние согласования проектной документации.</a:t>
            </a:r>
            <a:endParaRPr lang="en-US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2A4D0C-DA70-4816-A1B0-39A8266E6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58008"/>
            <a:ext cx="6775420" cy="4294187"/>
          </a:xfrm>
          <a:prstGeom prst="roundRect">
            <a:avLst>
              <a:gd name="adj" fmla="val 8101"/>
            </a:avLst>
          </a:prstGeom>
        </p:spPr>
      </p:pic>
      <p:sp>
        <p:nvSpPr>
          <p:cNvPr id="13" name="직사각형 42">
            <a:extLst>
              <a:ext uri="{FF2B5EF4-FFF2-40B4-BE49-F238E27FC236}">
                <a16:creationId xmlns:a16="http://schemas.microsoft.com/office/drawing/2014/main" id="{3BCA98B1-74B7-6DAD-949F-967355C1647D}"/>
              </a:ext>
            </a:extLst>
          </p:cNvPr>
          <p:cNvSpPr/>
          <p:nvPr/>
        </p:nvSpPr>
        <p:spPr>
          <a:xfrm>
            <a:off x="7972226" y="1740608"/>
            <a:ext cx="3501146" cy="1360288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16" name="직사각형 42">
            <a:extLst>
              <a:ext uri="{FF2B5EF4-FFF2-40B4-BE49-F238E27FC236}">
                <a16:creationId xmlns:a16="http://schemas.microsoft.com/office/drawing/2014/main" id="{B33079B2-20AE-5ECD-48FD-847FC8B87275}"/>
              </a:ext>
            </a:extLst>
          </p:cNvPr>
          <p:cNvSpPr/>
          <p:nvPr/>
        </p:nvSpPr>
        <p:spPr>
          <a:xfrm>
            <a:off x="7964206" y="3224497"/>
            <a:ext cx="3501146" cy="1360288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18" name="직사각형 42">
            <a:extLst>
              <a:ext uri="{FF2B5EF4-FFF2-40B4-BE49-F238E27FC236}">
                <a16:creationId xmlns:a16="http://schemas.microsoft.com/office/drawing/2014/main" id="{B2A1A472-ABFE-AFCB-5917-AA91044AD2E2}"/>
              </a:ext>
            </a:extLst>
          </p:cNvPr>
          <p:cNvSpPr/>
          <p:nvPr/>
        </p:nvSpPr>
        <p:spPr>
          <a:xfrm>
            <a:off x="7972227" y="4708400"/>
            <a:ext cx="3501146" cy="1360288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83DFF4F-C884-78EA-2B5B-330C2BB38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661475" y="3285922"/>
            <a:ext cx="2562260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Перепроизводство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61475" y="3661167"/>
            <a:ext cx="25622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Строительство сверх реального спроса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3430303" y="3285922"/>
            <a:ext cx="2562260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2. Излишние запасы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3430303" y="3661167"/>
            <a:ext cx="25622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Материалы сверх текущей потребности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 rotWithShape="1">
          <a:blip r:embed="rId3"/>
          <a:srcRect l="1867" t="1952" r="2015" b="3481"/>
          <a:stretch/>
        </p:blipFill>
        <p:spPr>
          <a:xfrm>
            <a:off x="6314211" y="1946926"/>
            <a:ext cx="2039025" cy="12398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99132" y="3285922"/>
            <a:ext cx="2562260" cy="552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3. </a:t>
            </a:r>
            <a:r>
              <a:rPr lang="ru-RU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</a:t>
            </a:r>
            <a:r>
              <a:rPr lang="en-US" sz="1700" b="1" kern="0" spc="-52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ранспортировка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199131" y="3663647"/>
            <a:ext cx="25622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Неоптимальная логистика материалов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 rotWithShape="1">
          <a:blip r:embed="rId4"/>
          <a:srcRect l="1458" t="1952" r="1648" b="2125"/>
          <a:stretch/>
        </p:blipFill>
        <p:spPr>
          <a:xfrm>
            <a:off x="9083040" y="1998995"/>
            <a:ext cx="1899285" cy="116205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67960" y="3207409"/>
            <a:ext cx="2562260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4. Лишние движения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8967960" y="3582654"/>
            <a:ext cx="25622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Ненужные перемещения работников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1889131" y="5706839"/>
            <a:ext cx="2562260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5. Ожидание</a:t>
            </a:r>
            <a:endParaRPr lang="en-US" sz="1700" dirty="0"/>
          </a:p>
        </p:txBody>
      </p:sp>
      <p:sp>
        <p:nvSpPr>
          <p:cNvPr id="17" name="Text 10"/>
          <p:cNvSpPr/>
          <p:nvPr/>
        </p:nvSpPr>
        <p:spPr>
          <a:xfrm>
            <a:off x="1889131" y="6082085"/>
            <a:ext cx="2562260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Простои людей и техники</a:t>
            </a:r>
            <a:endParaRPr lang="en-US" sz="1350" dirty="0"/>
          </a:p>
        </p:txBody>
      </p:sp>
      <p:sp>
        <p:nvSpPr>
          <p:cNvPr id="19" name="Text 11"/>
          <p:cNvSpPr/>
          <p:nvPr/>
        </p:nvSpPr>
        <p:spPr>
          <a:xfrm>
            <a:off x="4721221" y="5706838"/>
            <a:ext cx="2776706" cy="552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6. Избыточная обработка</a:t>
            </a:r>
            <a:endParaRPr lang="en-US" sz="1700" dirty="0"/>
          </a:p>
        </p:txBody>
      </p:sp>
      <p:sp>
        <p:nvSpPr>
          <p:cNvPr id="20" name="Text 12"/>
          <p:cNvSpPr/>
          <p:nvPr/>
        </p:nvSpPr>
        <p:spPr>
          <a:xfrm>
            <a:off x="4721221" y="6082084"/>
            <a:ext cx="2562260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Качество выше необходимого</a:t>
            </a:r>
            <a:endParaRPr lang="en-US" sz="13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 rotWithShape="1">
          <a:blip r:embed="rId5"/>
          <a:srcRect l="1685" t="2066" r="1714" b="2208"/>
          <a:stretch/>
        </p:blipFill>
        <p:spPr>
          <a:xfrm>
            <a:off x="8001491" y="4291103"/>
            <a:ext cx="1982868" cy="1214407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001491" y="5700803"/>
            <a:ext cx="2562260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5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7. Переделка и брак</a:t>
            </a:r>
            <a:endParaRPr lang="en-US" sz="1700" dirty="0"/>
          </a:p>
        </p:txBody>
      </p:sp>
      <p:sp>
        <p:nvSpPr>
          <p:cNvPr id="23" name="Text 14"/>
          <p:cNvSpPr/>
          <p:nvPr/>
        </p:nvSpPr>
        <p:spPr>
          <a:xfrm>
            <a:off x="8001491" y="6076049"/>
            <a:ext cx="3083604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kern="0" spc="-2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Исправление некачественных работ</a:t>
            </a:r>
            <a:endParaRPr lang="en-US" sz="1350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7545F33-38E3-49B8-897E-C346E3A17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594" y="1955782"/>
            <a:ext cx="2053037" cy="123102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F7D495B-2402-4C3D-BECD-53B9C0B2C5E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59" t="1477" r="1874" b="1477"/>
          <a:stretch/>
        </p:blipFill>
        <p:spPr>
          <a:xfrm>
            <a:off x="3501423" y="1947142"/>
            <a:ext cx="2053037" cy="123987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5520CED-DD68-4EA5-83FE-BB35038F4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766" y="4291103"/>
            <a:ext cx="1982868" cy="121411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84D77D7-8389-4E52-A1D9-DF4A123311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6721" y="4296913"/>
            <a:ext cx="2011683" cy="1219976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74831BD4-052C-CD30-0983-675D545B15F9}"/>
              </a:ext>
            </a:extLst>
          </p:cNvPr>
          <p:cNvSpPr/>
          <p:nvPr/>
        </p:nvSpPr>
        <p:spPr>
          <a:xfrm>
            <a:off x="661475" y="126812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3400" b="1" kern="0" spc="-8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видов потерь</a:t>
            </a:r>
            <a:endParaRPr lang="en-US" sz="3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94E794-FCD3-673A-2A45-AABEBA44F6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592992" y="1725577"/>
            <a:ext cx="1359399" cy="401202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4" name="Text 1"/>
          <p:cNvSpPr/>
          <p:nvPr/>
        </p:nvSpPr>
        <p:spPr>
          <a:xfrm>
            <a:off x="7696376" y="1805250"/>
            <a:ext cx="145004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592992" y="2254910"/>
            <a:ext cx="394347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Перепроизводство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7592992" y="2959501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 продукта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больше и раньше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чем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требуется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клиенту</a:t>
            </a:r>
            <a: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наиболее опасный вид потерь, порождающий все остальные.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5631267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621841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Формирует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дополнительные затраты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хранение и обслуживание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3975" y="5631267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62184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Замораживает оборотные средства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организации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5635" y="5631267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62184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Приводит к реализации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неликвидов с дисконтом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0767B3-2611-46FA-AD7B-648D7B8D6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30" y="1505610"/>
            <a:ext cx="6432543" cy="3857013"/>
          </a:xfrm>
          <a:prstGeom prst="roundRect">
            <a:avLst>
              <a:gd name="adj" fmla="val 7010"/>
            </a:avLst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A2E7EE-83CC-E2D4-C4DA-6DCB7ECCE3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94844"/>
            <a:ext cx="1439105" cy="386378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3" name="Text 1"/>
          <p:cNvSpPr/>
          <p:nvPr/>
        </p:nvSpPr>
        <p:spPr>
          <a:xfrm>
            <a:off x="774879" y="1770856"/>
            <a:ext cx="148080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55530" y="2156656"/>
            <a:ext cx="350421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Ожидание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61475" y="2856607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Простои персонала или оборудования в ожидании материалов, решений, согласований или следующего этапа работ.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 rotWithShape="1">
          <a:blip r:embed="rId3"/>
          <a:srcRect r="1729"/>
          <a:stretch/>
        </p:blipFill>
        <p:spPr>
          <a:xfrm>
            <a:off x="4760629" y="1085927"/>
            <a:ext cx="6531357" cy="3709613"/>
          </a:xfrm>
          <a:prstGeom prst="roundRect">
            <a:avLst>
              <a:gd name="adj" fmla="val 8493"/>
            </a:avLst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315" y="5230217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22079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Создаёт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риск срыва сроков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сдачи объекта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975" y="5230217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220791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Провоцирует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авральную работу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компенсации просрочек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5635" y="5230217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220791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Приводит к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браку, травматизму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ещё большим потерям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964F5C-1AE5-19C8-6284-C84D2BA57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8032251" y="1540645"/>
            <a:ext cx="1404357" cy="345583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4" name="Text 1"/>
          <p:cNvSpPr/>
          <p:nvPr/>
        </p:nvSpPr>
        <p:spPr>
          <a:xfrm>
            <a:off x="8145656" y="1597299"/>
            <a:ext cx="148199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032251" y="2163341"/>
            <a:ext cx="3504219" cy="1137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Ненужная транспортировка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8032251" y="3419340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Лишнее или неоптимальное перемещение материалов, полуфабрикатов и даже информации между объектами и складами.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5623246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613820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Приводит к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излишним затратам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денег и времени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3975" y="5623246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613820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Формирует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дополнительные виды потерь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5635" y="5623246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613820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Создаёт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излишние запасы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провоцирует перепроизводство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A3ED7C-861C-4054-B345-BCD803CF7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15" y="1505529"/>
            <a:ext cx="6675201" cy="3722207"/>
          </a:xfrm>
          <a:prstGeom prst="roundRect">
            <a:avLst>
              <a:gd name="adj" fmla="val 7437"/>
            </a:avLst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314639-FE66-F7D6-1552-F2DD09285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17991"/>
            <a:ext cx="1426405" cy="358518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3" name="Text 1"/>
          <p:cNvSpPr/>
          <p:nvPr/>
        </p:nvSpPr>
        <p:spPr>
          <a:xfrm>
            <a:off x="774879" y="1489918"/>
            <a:ext cx="148626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1932880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Избыточная обработка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303191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«Брак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наоборот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</a:t>
            </a:r>
            <a: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</a:t>
            </a:r>
            <a:b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качеством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выше, чем необходимо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клиенту и установленным стандартам проекта.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5381427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37200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Снижает производительность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темп строительства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3975" y="5381427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37200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Формирует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завышенные ожидания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клиента на будущее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5635" y="5381427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372001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Повышает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расход ресурсов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людей, материалов, времени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D6791C-443A-4285-B119-DAD7B870F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975" y="1133289"/>
            <a:ext cx="6871872" cy="3831874"/>
          </a:xfrm>
          <a:prstGeom prst="roundRect">
            <a:avLst>
              <a:gd name="adj" fmla="val 5953"/>
            </a:avLst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37917A-1C1E-0BEE-9C45-6710ED989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r="1147"/>
          <a:stretch/>
        </p:blipFill>
        <p:spPr>
          <a:xfrm>
            <a:off x="661476" y="1359571"/>
            <a:ext cx="6824054" cy="3853061"/>
          </a:xfrm>
          <a:prstGeom prst="roundRect">
            <a:avLst>
              <a:gd name="adj" fmla="val 9222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8032251" y="1617836"/>
            <a:ext cx="1412739" cy="338496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4" name="Text 1"/>
          <p:cNvSpPr/>
          <p:nvPr/>
        </p:nvSpPr>
        <p:spPr>
          <a:xfrm>
            <a:off x="8145656" y="1674491"/>
            <a:ext cx="14782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№5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032251" y="2047554"/>
            <a:ext cx="3504219" cy="604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Излишние запасы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8032251" y="2693080"/>
            <a:ext cx="365442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Строительные материалы, полуфабрикаты, незавершённые и готовые, но не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реализованные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объекты</a:t>
            </a:r>
            <a:r>
              <a:rPr lang="ru-RU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всё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это замороженные активы.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315" y="5647309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637883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Требуют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транспортировки и мест хранения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975" y="5647309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637883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Постепенно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формируют дефекты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материалах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5635" y="5647309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637883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Требуют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обслуживающего персонала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дополнительных затрат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9675E45-E82D-EE8F-8179-CC6F7AE0D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77170"/>
            <a:ext cx="1403545" cy="370384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3" name="Text 1"/>
          <p:cNvSpPr/>
          <p:nvPr/>
        </p:nvSpPr>
        <p:spPr>
          <a:xfrm>
            <a:off x="774879" y="1741464"/>
            <a:ext cx="148229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177253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Лишние движения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61475" y="3374565"/>
            <a:ext cx="350421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Движения работников,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обязательные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выполнения работы: поиск инструмента, материалов, лишние переходы по объекту.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 rotWithShape="1">
          <a:blip r:embed="rId3"/>
          <a:srcRect r="1729"/>
          <a:stretch/>
        </p:blipFill>
        <p:spPr>
          <a:xfrm>
            <a:off x="4633201" y="1211179"/>
            <a:ext cx="6783920" cy="3853061"/>
          </a:xfrm>
          <a:prstGeom prst="roundRect">
            <a:avLst>
              <a:gd name="adj" fmla="val 9222"/>
            </a:avLst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315" y="5647309"/>
            <a:ext cx="283461" cy="2834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5637883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Повышает утомляемость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работника и снижает выработку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975" y="5647309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77383" y="5637883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Приводит к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простоям оборудования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ожидании персонала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5635" y="5647309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679042" y="5637883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Увеличивает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риск травматизма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строительной площадке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66E4ED-D042-9A6D-D567-2B51DC0EB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t="1" b="1655"/>
          <a:stretch/>
        </p:blipFill>
        <p:spPr>
          <a:xfrm>
            <a:off x="957051" y="966986"/>
            <a:ext cx="3563950" cy="5346058"/>
          </a:xfrm>
          <a:prstGeom prst="roundRect">
            <a:avLst>
              <a:gd name="adj" fmla="val 9222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5233360" y="957166"/>
            <a:ext cx="1390960" cy="362744"/>
          </a:xfrm>
          <a:prstGeom prst="roundRect">
            <a:avLst>
              <a:gd name="adj" fmla="val 2211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4" name="Text 1"/>
          <p:cNvSpPr/>
          <p:nvPr/>
        </p:nvSpPr>
        <p:spPr>
          <a:xfrm>
            <a:off x="5346765" y="1013820"/>
            <a:ext cx="147415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60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ПОТЕРЯ №7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33360" y="141436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Переделка и брак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233360" y="219402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Производство </a:t>
            </a:r>
            <a:r>
              <a:rPr lang="en-US" sz="1450" b="1" kern="0" spc="-3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некачественных работ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требующих дополнительных ресурсов для доработки, исправления или утилизации.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3011490"/>
            <a:ext cx="3053877" cy="2001937"/>
          </a:xfrm>
          <a:prstGeom prst="roundRect">
            <a:avLst>
              <a:gd name="adj" fmla="val 3966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6055893" y="3206852"/>
            <a:ext cx="20359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Рост</a:t>
            </a: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себестоимости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5428717" y="3910809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Двойные затраты на материалы, труд и оборудование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8476244" y="3011490"/>
            <a:ext cx="3053976" cy="2001937"/>
          </a:xfrm>
          <a:prstGeom prst="roundRect">
            <a:avLst>
              <a:gd name="adj" fmla="val 3966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9296401" y="3206852"/>
            <a:ext cx="230251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Увеличение</a:t>
            </a:r>
            <a:br>
              <a:rPr lang="ru-RU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en-US" sz="1850" b="1" kern="0" spc="-5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сроков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671601" y="3928353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Каждая переделка сдвигает график и срывает сдачу объекта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202439"/>
            <a:ext cx="6296860" cy="1078043"/>
          </a:xfrm>
          <a:prstGeom prst="roundRect">
            <a:avLst>
              <a:gd name="adj" fmla="val 565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4" name="Text 11"/>
          <p:cNvSpPr/>
          <p:nvPr/>
        </p:nvSpPr>
        <p:spPr>
          <a:xfrm>
            <a:off x="6104019" y="5397801"/>
            <a:ext cx="23722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Цепная</a:t>
            </a:r>
            <a:r>
              <a:rPr lang="en-US" sz="1850" b="1" kern="0" spc="-5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реакция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5428717" y="5806483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Брак порождает простои, авралы и новые потери по всей цепочке</a:t>
            </a:r>
            <a:endParaRPr lang="en-US" sz="14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BCFD6B-9477-DAB1-AF49-B1B056C09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2165AA3-F19E-4FB0-38AC-6DAD201E3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149" t="50102" r="35118" b="10241"/>
          <a:stretch>
            <a:fillRect/>
          </a:stretch>
        </p:blipFill>
        <p:spPr>
          <a:xfrm>
            <a:off x="8671601" y="3272843"/>
            <a:ext cx="482016" cy="46649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F239165-09B9-535D-7384-BAB10797B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004" t="50102" b="10241"/>
          <a:stretch>
            <a:fillRect/>
          </a:stretch>
        </p:blipFill>
        <p:spPr>
          <a:xfrm>
            <a:off x="5426984" y="5312189"/>
            <a:ext cx="564565" cy="46649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37D3777-5BFF-4A5F-F8FC-385329620E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3" b="89931" l="6966" r="93490">
                        <a14:foregroundMark x1="28646" y1="11111" x2="21419" y2="9462"/>
                        <a14:foregroundMark x1="21419" y1="9462" x2="14388" y2="21788"/>
                        <a14:foregroundMark x1="14388" y1="21788" x2="15039" y2="26736"/>
                        <a14:foregroundMark x1="11654" y1="9896" x2="8008" y2="19965"/>
                        <a14:foregroundMark x1="8008" y1="19965" x2="11589" y2="30469"/>
                        <a14:foregroundMark x1="11589" y1="30469" x2="24609" y2="31163"/>
                        <a14:foregroundMark x1="24609" y1="31163" x2="25456" y2="30122"/>
                        <a14:foregroundMark x1="21940" y1="38021" x2="15690" y2="37153"/>
                        <a14:foregroundMark x1="15690" y1="37153" x2="8138" y2="30816"/>
                        <a14:foregroundMark x1="8138" y1="30816" x2="7096" y2="15885"/>
                        <a14:foregroundMark x1="59635" y1="12674" x2="43294" y2="9462"/>
                        <a14:foregroundMark x1="43294" y1="9462" x2="38411" y2="25955"/>
                        <a14:foregroundMark x1="38411" y1="25955" x2="42969" y2="35764"/>
                        <a14:foregroundMark x1="42969" y1="35764" x2="51302" y2="36198"/>
                        <a14:foregroundMark x1="51302" y1="36198" x2="56055" y2="27951"/>
                        <a14:foregroundMark x1="56055" y1="27951" x2="56510" y2="25521"/>
                        <a14:foregroundMark x1="70378" y1="11198" x2="69987" y2="32378"/>
                        <a14:foregroundMark x1="69987" y1="32378" x2="81836" y2="38542"/>
                        <a14:foregroundMark x1="81836" y1="38542" x2="86849" y2="32378"/>
                        <a14:foregroundMark x1="86849" y1="32378" x2="85417" y2="18837"/>
                        <a14:foregroundMark x1="85417" y1="18837" x2="77148" y2="13715"/>
                        <a14:foregroundMark x1="77148" y1="13715" x2="72331" y2="15799"/>
                        <a14:foregroundMark x1="90625" y1="35590" x2="93034" y2="18056"/>
                        <a14:foregroundMark x1="93034" y1="18056" x2="81185" y2="7813"/>
                        <a14:foregroundMark x1="81185" y1="7813" x2="76497" y2="8420"/>
                        <a14:foregroundMark x1="93490" y1="10330" x2="92708" y2="23090"/>
                        <a14:foregroundMark x1="69401" y1="61198" x2="71419" y2="76736"/>
                        <a14:foregroundMark x1="71419" y1="76736" x2="78906" y2="81944"/>
                        <a14:foregroundMark x1="78906" y1="81944" x2="84961" y2="80122"/>
                        <a14:foregroundMark x1="84961" y1="80122" x2="88542" y2="74045"/>
                        <a14:foregroundMark x1="88542" y1="74045" x2="89714" y2="61632"/>
                        <a14:foregroundMark x1="89714" y1="61632" x2="84961" y2="57986"/>
                        <a14:foregroundMark x1="84961" y1="57986" x2="72656" y2="59896"/>
                        <a14:foregroundMark x1="72656" y1="59896" x2="70964" y2="60851"/>
                        <a14:foregroundMark x1="30013" y1="61024" x2="16146" y2="59809"/>
                        <a14:foregroundMark x1="16146" y1="59809" x2="9766" y2="67708"/>
                        <a14:foregroundMark x1="9766" y1="67708" x2="10091" y2="77257"/>
                        <a14:foregroundMark x1="10091" y1="77257" x2="17643" y2="86198"/>
                        <a14:foregroundMark x1="17643" y1="86198" x2="25586" y2="85764"/>
                        <a14:foregroundMark x1="25586" y1="85764" x2="29362" y2="79427"/>
                        <a14:foregroundMark x1="29362" y1="79427" x2="29427" y2="70313"/>
                        <a14:foregroundMark x1="29427" y1="70313" x2="28320" y2="66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102" r="66697" b="10241"/>
          <a:stretch>
            <a:fillRect/>
          </a:stretch>
        </p:blipFill>
        <p:spPr>
          <a:xfrm>
            <a:off x="5367881" y="3248949"/>
            <a:ext cx="522331" cy="4664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507</Words>
  <Application>Microsoft Office PowerPoint</Application>
  <PresentationFormat>Широкоэкранный</PresentationFormat>
  <Paragraphs>88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Inter</vt:lpstr>
      <vt:lpstr>Calibri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Москвин Андрей Викторович</cp:lastModifiedBy>
  <cp:revision>13</cp:revision>
  <dcterms:created xsi:type="dcterms:W3CDTF">2026-08-11T16:59:00Z</dcterms:created>
  <dcterms:modified xsi:type="dcterms:W3CDTF">2026-09-21T13:07:36Z</dcterms:modified>
</cp:coreProperties>
</file>